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3"/>
  </p:notesMasterIdLst>
  <p:sldIdLst>
    <p:sldId id="256" r:id="rId2"/>
    <p:sldId id="263" r:id="rId3"/>
    <p:sldId id="275" r:id="rId4"/>
    <p:sldId id="277" r:id="rId5"/>
    <p:sldId id="276" r:id="rId6"/>
    <p:sldId id="278" r:id="rId7"/>
    <p:sldId id="280" r:id="rId8"/>
    <p:sldId id="282" r:id="rId9"/>
    <p:sldId id="281" r:id="rId10"/>
    <p:sldId id="283"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snapToGrid="0">
      <p:cViewPr varScale="1">
        <p:scale>
          <a:sx n="50" d="100"/>
          <a:sy n="50" d="100"/>
        </p:scale>
        <p:origin x="-821"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3ED91-D307-4EB9-8AF2-073DE9832A37}" type="datetimeFigureOut">
              <a:rPr lang="en-US" smtClean="0"/>
              <a:pPr/>
              <a:t>10/29/2019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5823D-EE6A-4578-82DC-6230061D20B2}" type="slidenum">
              <a:rPr lang="en-US" smtClean="0"/>
              <a:pPr/>
              <a:t>‹#›</a:t>
            </a:fld>
            <a:endParaRPr lang="en-US"/>
          </a:p>
        </p:txBody>
      </p:sp>
    </p:spTree>
    <p:extLst>
      <p:ext uri="{BB962C8B-B14F-4D97-AF65-F5344CB8AC3E}">
        <p14:creationId xmlns="" xmlns:p14="http://schemas.microsoft.com/office/powerpoint/2010/main" val="373834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a:t>
            </a:fld>
            <a:endParaRPr lang="en-US"/>
          </a:p>
        </p:txBody>
      </p:sp>
    </p:spTree>
    <p:extLst>
      <p:ext uri="{BB962C8B-B14F-4D97-AF65-F5344CB8AC3E}">
        <p14:creationId xmlns="" xmlns:p14="http://schemas.microsoft.com/office/powerpoint/2010/main" val="333201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2</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3</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4</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5</a:t>
            </a:fld>
            <a:endParaRPr lang="en-US"/>
          </a:p>
        </p:txBody>
      </p:sp>
    </p:spTree>
    <p:extLst>
      <p:ext uri="{BB962C8B-B14F-4D97-AF65-F5344CB8AC3E}">
        <p14:creationId xmlns="" xmlns:p14="http://schemas.microsoft.com/office/powerpoint/2010/main" val="271866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0A7E3026-F897-496C-82D4-975BCE399C79}" type="datetimeFigureOut">
              <a:rPr lang="en-US" smtClean="0"/>
              <a:pPr/>
              <a:t>10/29/2019</a:t>
            </a:fld>
            <a:endParaRPr lang="en-US"/>
          </a:p>
        </p:txBody>
      </p:sp>
      <p:sp>
        <p:nvSpPr>
          <p:cNvPr id="17" name="Footer Placeholder 16"/>
          <p:cNvSpPr>
            <a:spLocks noGrp="1"/>
          </p:cNvSpPr>
          <p:nvPr>
            <p:ph type="ftr" sz="quarter" idx="11"/>
          </p:nvPr>
        </p:nvSpPr>
        <p:spPr>
          <a:xfrm>
            <a:off x="3864864" y="6355080"/>
            <a:ext cx="4632960" cy="365760"/>
          </a:xfrm>
        </p:spPr>
        <p:txBody>
          <a:bodyPr/>
          <a:lstStyle/>
          <a:p>
            <a:endParaRPr lang="en-US"/>
          </a:p>
        </p:txBody>
      </p:sp>
      <p:sp>
        <p:nvSpPr>
          <p:cNvPr id="29" name="Slide Number Placeholder 28"/>
          <p:cNvSpPr>
            <a:spLocks noGrp="1"/>
          </p:cNvSpPr>
          <p:nvPr>
            <p:ph type="sldNum" sz="quarter" idx="12"/>
          </p:nvPr>
        </p:nvSpPr>
        <p:spPr>
          <a:xfrm>
            <a:off x="1621536" y="6355080"/>
            <a:ext cx="1625600" cy="365760"/>
          </a:xfrm>
        </p:spPr>
        <p:txBody>
          <a:bodyPr/>
          <a:lstStyle/>
          <a:p>
            <a:fld id="{AF948446-14C5-4234-A51E-8B7EA963D1B2}" type="slidenum">
              <a:rPr lang="en-US" smtClean="0"/>
              <a:pPr/>
              <a:t>‹#›</a:t>
            </a:fld>
            <a:endParaRPr lang="en-US"/>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0A7E3026-F897-496C-82D4-975BCE399C79}" type="datetimeFigureOut">
              <a:rPr lang="en-US" smtClean="0"/>
              <a:pPr/>
              <a:t>10/29/2019</a:t>
            </a:fld>
            <a:endParaRPr lang="en-US"/>
          </a:p>
        </p:txBody>
      </p:sp>
      <p:sp>
        <p:nvSpPr>
          <p:cNvPr id="5" name="Footer Placeholder 4"/>
          <p:cNvSpPr>
            <a:spLocks noGrp="1"/>
          </p:cNvSpPr>
          <p:nvPr>
            <p:ph type="ftr" sz="quarter" idx="11"/>
          </p:nvPr>
        </p:nvSpPr>
        <p:spPr>
          <a:xfrm>
            <a:off x="3864864" y="6355080"/>
            <a:ext cx="4632960" cy="365760"/>
          </a:xfrm>
        </p:spPr>
        <p:txBody>
          <a:bodyPr/>
          <a:lstStyle/>
          <a:p>
            <a:endParaRPr lang="en-US"/>
          </a:p>
        </p:txBody>
      </p:sp>
      <p:sp>
        <p:nvSpPr>
          <p:cNvPr id="6" name="Slide Number Placeholder 5"/>
          <p:cNvSpPr>
            <a:spLocks noGrp="1"/>
          </p:cNvSpPr>
          <p:nvPr>
            <p:ph type="sldNum" sz="quarter" idx="12"/>
          </p:nvPr>
        </p:nvSpPr>
        <p:spPr>
          <a:xfrm>
            <a:off x="1426464" y="6355080"/>
            <a:ext cx="2027936" cy="365760"/>
          </a:xfrm>
        </p:spPr>
        <p:txBody>
          <a:bodyPr/>
          <a:lstStyle/>
          <a:p>
            <a:fld id="{AF948446-14C5-4234-A51E-8B7EA963D1B2}" type="slidenum">
              <a:rPr lang="en-US" smtClean="0"/>
              <a:pPr/>
              <a:t>‹#›</a:t>
            </a:fld>
            <a:endParaRPr lang="en-US"/>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48446-14C5-4234-A51E-8B7EA963D1B2}" type="slidenum">
              <a:rPr lang="en-US" smtClean="0"/>
              <a:pPr/>
              <a:t>‹#›</a:t>
            </a:fld>
            <a:endParaRPr lang="en-US"/>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48446-14C5-4234-A51E-8B7EA963D1B2}" type="slidenum">
              <a:rPr lang="en-US" smtClean="0"/>
              <a:pPr/>
              <a:t>‹#›</a:t>
            </a:fld>
            <a:endParaRPr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48446-14C5-4234-A51E-8B7EA963D1B2}" type="slidenum">
              <a:rPr lang="en-US" smtClean="0"/>
              <a:pPr/>
              <a:t>‹#›</a:t>
            </a:fld>
            <a:endParaRPr lang="en-US"/>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7E3026-F897-496C-82D4-975BCE399C7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0A7E3026-F897-496C-82D4-975BCE399C79}" type="datetimeFigureOut">
              <a:rPr lang="en-US" smtClean="0"/>
              <a:pPr/>
              <a:t>10/29/2019</a:t>
            </a:fld>
            <a:endParaRPr lang="en-US"/>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AF948446-14C5-4234-A51E-8B7EA963D1B2}" type="slidenum">
              <a:rPr lang="en-US" smtClean="0"/>
              <a:pPr/>
              <a:t>‹#›</a:t>
            </a:fld>
            <a:endParaRPr lang="en-US"/>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5840" y="1341120"/>
            <a:ext cx="10607040" cy="3002280"/>
          </a:xfrm>
        </p:spPr>
        <p:txBody>
          <a:bodyPr>
            <a:normAutofit fontScale="90000"/>
          </a:bodyPr>
          <a:lstStyle/>
          <a:p>
            <a:pPr algn="ctr"/>
            <a:r>
              <a:rPr lang="en-US" sz="8000" dirty="0" smtClean="0">
                <a:effectLst>
                  <a:outerShdw blurRad="38100" dist="38100" dir="2700000" algn="tl">
                    <a:srgbClr val="000000">
                      <a:alpha val="43137"/>
                    </a:srgbClr>
                  </a:outerShdw>
                </a:effectLst>
                <a:latin typeface="Berlin Sans FB" pitchFamily="34" charset="0"/>
              </a:rPr>
              <a:t/>
            </a:r>
            <a:br>
              <a:rPr lang="en-US" sz="8000" dirty="0" smtClean="0">
                <a:effectLst>
                  <a:outerShdw blurRad="38100" dist="38100" dir="2700000" algn="tl">
                    <a:srgbClr val="000000">
                      <a:alpha val="43137"/>
                    </a:srgbClr>
                  </a:outerShdw>
                </a:effectLst>
                <a:latin typeface="Berlin Sans FB" pitchFamily="34" charset="0"/>
              </a:rPr>
            </a:br>
            <a:r>
              <a:rPr lang="en-US" sz="8000" dirty="0" smtClean="0">
                <a:effectLst>
                  <a:outerShdw blurRad="38100" dist="38100" dir="2700000" algn="tl">
                    <a:srgbClr val="000000">
                      <a:alpha val="43137"/>
                    </a:srgbClr>
                  </a:outerShdw>
                </a:effectLst>
                <a:latin typeface="Berlin Sans FB" pitchFamily="34" charset="0"/>
              </a:rPr>
              <a:t>LECTURE # 4 </a:t>
            </a:r>
            <a:br>
              <a:rPr lang="en-US" sz="8000" dirty="0" smtClean="0">
                <a:effectLst>
                  <a:outerShdw blurRad="38100" dist="38100" dir="2700000" algn="tl">
                    <a:srgbClr val="000000">
                      <a:alpha val="43137"/>
                    </a:srgbClr>
                  </a:outerShdw>
                </a:effectLst>
                <a:latin typeface="Berlin Sans FB" pitchFamily="34" charset="0"/>
              </a:rPr>
            </a:br>
            <a:r>
              <a:rPr lang="en-US" sz="8000" dirty="0" smtClean="0">
                <a:effectLst>
                  <a:outerShdw blurRad="38100" dist="38100" dir="2700000" algn="tl">
                    <a:srgbClr val="000000">
                      <a:alpha val="43137"/>
                    </a:srgbClr>
                  </a:outerShdw>
                </a:effectLst>
                <a:latin typeface="Berlin Sans FB" pitchFamily="34" charset="0"/>
              </a:rPr>
              <a:t>Monotype Housing &amp; Anthropometrics</a:t>
            </a:r>
            <a:endParaRPr lang="en-US" sz="8000" dirty="0">
              <a:effectLst>
                <a:outerShdw blurRad="38100" dist="38100" dir="2700000" algn="tl">
                  <a:srgbClr val="000000">
                    <a:alpha val="43137"/>
                  </a:srgbClr>
                </a:outerShdw>
              </a:effectLst>
              <a:latin typeface="Berlin Sans FB" pitchFamily="34" charset="0"/>
            </a:endParaRPr>
          </a:p>
        </p:txBody>
      </p:sp>
    </p:spTree>
    <p:extLst>
      <p:ext uri="{BB962C8B-B14F-4D97-AF65-F5344CB8AC3E}">
        <p14:creationId xmlns="" xmlns:p14="http://schemas.microsoft.com/office/powerpoint/2010/main" val="735184874"/>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Functional Anthropometry</a:t>
            </a:r>
            <a:endParaRPr lang="en-US" b="1" dirty="0"/>
          </a:p>
        </p:txBody>
      </p:sp>
      <p:pic>
        <p:nvPicPr>
          <p:cNvPr id="2050" name="Picture 2"/>
          <p:cNvPicPr>
            <a:picLocks noChangeAspect="1" noChangeArrowheads="1"/>
          </p:cNvPicPr>
          <p:nvPr/>
        </p:nvPicPr>
        <p:blipFill>
          <a:blip r:embed="rId2" cstate="print"/>
          <a:srcRect/>
          <a:stretch>
            <a:fillRect/>
          </a:stretch>
        </p:blipFill>
        <p:spPr bwMode="auto">
          <a:xfrm>
            <a:off x="2621280" y="1219200"/>
            <a:ext cx="7254240" cy="5135880"/>
          </a:xfrm>
          <a:prstGeom prst="rect">
            <a:avLst/>
          </a:prstGeom>
          <a:noFill/>
          <a:ln w="9525">
            <a:noFill/>
            <a:miter lim="800000"/>
            <a:headEnd/>
            <a:tailEnd/>
          </a:ln>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Anthropometry in Building Design</a:t>
            </a:r>
            <a:endParaRPr lang="en-US" b="1" dirty="0"/>
          </a:p>
        </p:txBody>
      </p:sp>
      <p:sp>
        <p:nvSpPr>
          <p:cNvPr id="3" name="Content Placeholder 2"/>
          <p:cNvSpPr>
            <a:spLocks noGrp="1"/>
          </p:cNvSpPr>
          <p:nvPr>
            <p:ph sz="quarter" idx="1"/>
          </p:nvPr>
        </p:nvSpPr>
        <p:spPr>
          <a:xfrm>
            <a:off x="609600" y="1432560"/>
            <a:ext cx="10972800" cy="4724400"/>
          </a:xfrm>
        </p:spPr>
        <p:txBody>
          <a:bodyPr>
            <a:normAutofit fontScale="92500"/>
          </a:bodyPr>
          <a:lstStyle/>
          <a:p>
            <a:pPr algn="just"/>
            <a:r>
              <a:rPr lang="en-US" sz="2400" dirty="0" smtClean="0">
                <a:solidFill>
                  <a:schemeClr val="accent2"/>
                </a:solidFill>
              </a:rPr>
              <a:t>The use of anthropometrics in building design aims to ensure that every person is as comfortable as possible. In practical terms, this means that the dimensions must be appropriate, ceilings high enough, doorways and hallways wide enough, and so on. </a:t>
            </a:r>
          </a:p>
          <a:p>
            <a:pPr algn="just"/>
            <a:r>
              <a:rPr lang="en-US" sz="2400" dirty="0" smtClean="0">
                <a:solidFill>
                  <a:schemeClr val="accent2"/>
                </a:solidFill>
              </a:rPr>
              <a:t>The building regulations provide a range of standard requirements and approved solutions for designers to help develop suitable designs. However, it is important to consider the specific purpose and requirements of end users. Attempts to apply standardized dimensions may not reflect the true need of the space requirements.</a:t>
            </a:r>
          </a:p>
          <a:p>
            <a:pPr algn="just"/>
            <a:r>
              <a:rPr lang="en-US" sz="2400" dirty="0" smtClean="0">
                <a:solidFill>
                  <a:schemeClr val="accent2"/>
                </a:solidFill>
              </a:rPr>
              <a:t>Anthropometry may also impact on space requirements for furniture and fittings. For example, a bathroom must have enough space to comfortably fit a bath and sink; a bedroom must have enough space to comfortably fit an average-sized bed; an office building must have enough space to fit desks, air-conditioning units, communal areas, meeting rooms, and so on.</a:t>
            </a:r>
          </a:p>
          <a:p>
            <a:endParaRPr lang="en-US"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Monotype Housing/studio </a:t>
            </a:r>
            <a:r>
              <a:rPr lang="en-US" b="1" dirty="0" smtClean="0"/>
              <a:t>apartment</a:t>
            </a:r>
            <a:endParaRPr lang="en-US" b="1" dirty="0"/>
          </a:p>
        </p:txBody>
      </p:sp>
      <p:sp>
        <p:nvSpPr>
          <p:cNvPr id="3" name="Content Placeholder 2"/>
          <p:cNvSpPr>
            <a:spLocks noGrp="1"/>
          </p:cNvSpPr>
          <p:nvPr>
            <p:ph sz="quarter" idx="1"/>
          </p:nvPr>
        </p:nvSpPr>
        <p:spPr/>
        <p:txBody>
          <a:bodyPr>
            <a:normAutofit/>
          </a:bodyPr>
          <a:lstStyle/>
          <a:p>
            <a:pPr algn="just">
              <a:buFont typeface="Wingdings" pitchFamily="2" charset="2"/>
              <a:buChar char="q"/>
            </a:pPr>
            <a:endParaRPr lang="en-US" sz="2400" dirty="0"/>
          </a:p>
          <a:p>
            <a:pPr algn="just"/>
            <a:r>
              <a:rPr lang="en-US" sz="2400" dirty="0" smtClean="0">
                <a:solidFill>
                  <a:schemeClr val="accent2"/>
                </a:solidFill>
              </a:rPr>
              <a:t>The studio apartment definition includes the requirement that no walls or partitions separate the living spaces, with the exception of the bathroom.</a:t>
            </a:r>
          </a:p>
          <a:p>
            <a:pPr algn="just"/>
            <a:r>
              <a:rPr lang="en-US" sz="2400" dirty="0" smtClean="0">
                <a:solidFill>
                  <a:schemeClr val="accent2"/>
                </a:solidFill>
              </a:rPr>
              <a:t>A studio apartment offers a single, multi-function living space that incorporates the living room, dining room, kitchen and sleeping quarters of a residence all in the same room. </a:t>
            </a:r>
          </a:p>
          <a:p>
            <a:pPr algn="just"/>
            <a:r>
              <a:rPr lang="en-US" sz="2400" dirty="0" smtClean="0">
                <a:solidFill>
                  <a:schemeClr val="accent2"/>
                </a:solidFill>
              </a:rPr>
              <a:t>A studio apartment is also known as a studio flat, a self-contained apartment, efficiency apartment, bed-sitter or bachelor/bachelorette apartment.</a:t>
            </a:r>
          </a:p>
          <a:p>
            <a:pPr algn="just"/>
            <a:r>
              <a:rPr lang="en-US" sz="2400" dirty="0" smtClean="0">
                <a:solidFill>
                  <a:schemeClr val="accent2"/>
                </a:solidFill>
              </a:rPr>
              <a:t>This type of residence is sometimes referred to as an efficiency apartment because of it makes such efficient use of living space. It has to be a space with high ceilings and large windows in it.</a:t>
            </a: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Guidelines for designing a Studio Apartment</a:t>
            </a:r>
            <a:endParaRPr lang="en-US" b="1" dirty="0"/>
          </a:p>
        </p:txBody>
      </p:sp>
      <p:sp>
        <p:nvSpPr>
          <p:cNvPr id="3" name="Content Placeholder 2"/>
          <p:cNvSpPr>
            <a:spLocks noGrp="1"/>
          </p:cNvSpPr>
          <p:nvPr>
            <p:ph sz="quarter" idx="1"/>
          </p:nvPr>
        </p:nvSpPr>
        <p:spPr/>
        <p:txBody>
          <a:bodyPr>
            <a:normAutofit/>
          </a:bodyPr>
          <a:lstStyle/>
          <a:p>
            <a:pPr algn="justLow">
              <a:buFont typeface="Wingdings" pitchFamily="2" charset="2"/>
              <a:buChar char="q"/>
            </a:pPr>
            <a:endParaRPr lang="en-US" sz="2400" dirty="0"/>
          </a:p>
          <a:p>
            <a:pPr algn="justLow"/>
            <a:r>
              <a:rPr lang="en-US" sz="2400" dirty="0" smtClean="0">
                <a:solidFill>
                  <a:schemeClr val="accent2"/>
                </a:solidFill>
              </a:rPr>
              <a:t>The following parameters should be kept in </a:t>
            </a:r>
            <a:r>
              <a:rPr lang="en-US" sz="2400" dirty="0" smtClean="0">
                <a:solidFill>
                  <a:schemeClr val="accent2"/>
                </a:solidFill>
              </a:rPr>
              <a:t>mind </a:t>
            </a:r>
            <a:r>
              <a:rPr lang="en-US" sz="2400" dirty="0" smtClean="0">
                <a:solidFill>
                  <a:schemeClr val="accent2"/>
                </a:solidFill>
              </a:rPr>
              <a:t>while designing a studio apartment:</a:t>
            </a:r>
          </a:p>
          <a:p>
            <a:pPr lvl="1" algn="justLow">
              <a:buFont typeface="Wingdings" pitchFamily="2" charset="2"/>
              <a:buChar char="ü"/>
            </a:pPr>
            <a:r>
              <a:rPr lang="en-US" sz="2100" dirty="0" smtClean="0">
                <a:solidFill>
                  <a:schemeClr val="accent2"/>
                </a:solidFill>
              </a:rPr>
              <a:t>Choose multi-tasking furniture items to serve function as well as aesthetics.</a:t>
            </a:r>
          </a:p>
          <a:p>
            <a:pPr lvl="1" algn="justLow">
              <a:buFont typeface="Wingdings" pitchFamily="2" charset="2"/>
              <a:buChar char="ü"/>
            </a:pPr>
            <a:r>
              <a:rPr lang="en-US" sz="2100" dirty="0" smtClean="0">
                <a:solidFill>
                  <a:schemeClr val="accent2"/>
                </a:solidFill>
              </a:rPr>
              <a:t>The storage space and areas must be suggested.</a:t>
            </a:r>
          </a:p>
          <a:p>
            <a:pPr lvl="1" algn="justLow">
              <a:buFont typeface="Wingdings" pitchFamily="2" charset="2"/>
              <a:buChar char="ü"/>
            </a:pPr>
            <a:r>
              <a:rPr lang="en-US" sz="2100" dirty="0" smtClean="0">
                <a:solidFill>
                  <a:schemeClr val="accent2"/>
                </a:solidFill>
              </a:rPr>
              <a:t>Avoid partition walls within the apartment.</a:t>
            </a:r>
          </a:p>
          <a:p>
            <a:pPr lvl="1" algn="justLow">
              <a:buFont typeface="Wingdings" pitchFamily="2" charset="2"/>
              <a:buChar char="ü"/>
            </a:pPr>
            <a:r>
              <a:rPr lang="en-US" sz="2100" dirty="0" smtClean="0">
                <a:solidFill>
                  <a:schemeClr val="accent2"/>
                </a:solidFill>
              </a:rPr>
              <a:t>Use a single flowing theme for interior of the apartment.</a:t>
            </a:r>
          </a:p>
          <a:p>
            <a:pPr lvl="1" algn="justLow">
              <a:buFont typeface="Wingdings" pitchFamily="2" charset="2"/>
              <a:buChar char="ü"/>
            </a:pPr>
            <a:r>
              <a:rPr lang="en-US" sz="2100" dirty="0" smtClean="0">
                <a:solidFill>
                  <a:schemeClr val="accent2"/>
                </a:solidFill>
              </a:rPr>
              <a:t>The data about clearances, sizes of work counters/fixtures and other dimensions should be considered.</a:t>
            </a:r>
          </a:p>
          <a:p>
            <a:pPr lvl="1" algn="justLow">
              <a:buFont typeface="Wingdings" pitchFamily="2" charset="2"/>
              <a:buChar char="ü"/>
            </a:pPr>
            <a:r>
              <a:rPr lang="en-US" sz="2100" dirty="0" smtClean="0">
                <a:solidFill>
                  <a:schemeClr val="accent2"/>
                </a:solidFill>
              </a:rPr>
              <a:t>Ample lighting and large mirrors also go a long way in making any small space look more spacious.</a:t>
            </a: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Requirements/ Spaces of a Studio Apartment</a:t>
            </a:r>
            <a:endParaRPr lang="en-US" b="1" dirty="0"/>
          </a:p>
        </p:txBody>
      </p:sp>
      <p:sp>
        <p:nvSpPr>
          <p:cNvPr id="3" name="Content Placeholder 2"/>
          <p:cNvSpPr>
            <a:spLocks noGrp="1"/>
          </p:cNvSpPr>
          <p:nvPr>
            <p:ph sz="quarter" idx="1"/>
          </p:nvPr>
        </p:nvSpPr>
        <p:spPr/>
        <p:txBody>
          <a:bodyPr>
            <a:normAutofit/>
          </a:bodyPr>
          <a:lstStyle/>
          <a:p>
            <a:pPr algn="just">
              <a:buFont typeface="Wingdings" pitchFamily="2" charset="2"/>
              <a:buChar char="q"/>
            </a:pPr>
            <a:endParaRPr lang="en-US" sz="2400" dirty="0"/>
          </a:p>
          <a:p>
            <a:pPr algn="just"/>
            <a:r>
              <a:rPr lang="en-US" sz="2400" dirty="0" smtClean="0">
                <a:solidFill>
                  <a:schemeClr val="accent2"/>
                </a:solidFill>
              </a:rPr>
              <a:t>TV area/ Sitting space</a:t>
            </a:r>
          </a:p>
          <a:p>
            <a:pPr algn="just"/>
            <a:r>
              <a:rPr lang="en-US" sz="2400" dirty="0" smtClean="0">
                <a:solidFill>
                  <a:schemeClr val="accent2"/>
                </a:solidFill>
              </a:rPr>
              <a:t>Bed area</a:t>
            </a:r>
          </a:p>
          <a:p>
            <a:pPr algn="just"/>
            <a:r>
              <a:rPr lang="en-US" sz="2400" dirty="0" smtClean="0">
                <a:solidFill>
                  <a:schemeClr val="accent2"/>
                </a:solidFill>
              </a:rPr>
              <a:t>Kitchenette with or without coffee counter</a:t>
            </a:r>
          </a:p>
          <a:p>
            <a:pPr algn="just"/>
            <a:r>
              <a:rPr lang="en-US" sz="2400" dirty="0" smtClean="0">
                <a:solidFill>
                  <a:schemeClr val="accent2"/>
                </a:solidFill>
              </a:rPr>
              <a:t>Bathroom with a permanent partition wall</a:t>
            </a:r>
          </a:p>
          <a:p>
            <a:pPr algn="just"/>
            <a:r>
              <a:rPr lang="en-US" sz="2400" dirty="0" smtClean="0">
                <a:solidFill>
                  <a:schemeClr val="accent2"/>
                </a:solidFill>
              </a:rPr>
              <a:t>Storage space in forms of cabinets, shelves or closets.</a:t>
            </a:r>
          </a:p>
          <a:p>
            <a:pPr algn="just">
              <a:buNone/>
            </a:pPr>
            <a:endParaRPr lang="en-US" sz="2400" dirty="0" smtClean="0">
              <a:solidFill>
                <a:schemeClr val="accent2"/>
              </a:solidFill>
            </a:endParaRPr>
          </a:p>
          <a:p>
            <a:pPr algn="just"/>
            <a:endParaRPr lang="en-US" sz="2400" dirty="0" smtClean="0">
              <a:solidFill>
                <a:schemeClr val="accent2"/>
              </a:solidFill>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meant by Anthropometrics?</a:t>
            </a:r>
            <a:endParaRPr lang="en-US" b="1" dirty="0"/>
          </a:p>
        </p:txBody>
      </p:sp>
      <p:sp>
        <p:nvSpPr>
          <p:cNvPr id="3" name="Content Placeholder 2"/>
          <p:cNvSpPr>
            <a:spLocks noGrp="1"/>
          </p:cNvSpPr>
          <p:nvPr>
            <p:ph sz="quarter" idx="1"/>
          </p:nvPr>
        </p:nvSpPr>
        <p:spPr>
          <a:xfrm>
            <a:off x="609600" y="1463040"/>
            <a:ext cx="10972800" cy="4693920"/>
          </a:xfrm>
        </p:spPr>
        <p:txBody>
          <a:bodyPr>
            <a:normAutofit/>
          </a:bodyPr>
          <a:lstStyle/>
          <a:p>
            <a:pPr algn="just"/>
            <a:r>
              <a:rPr lang="en-US" sz="2400" dirty="0" smtClean="0">
                <a:solidFill>
                  <a:schemeClr val="accent2"/>
                </a:solidFill>
              </a:rPr>
              <a:t>Anthropometrics is the comparative study of the measurements and capabilities of the human body. It derives from the Greek words '</a:t>
            </a:r>
            <a:r>
              <a:rPr lang="en-US" sz="2400" dirty="0" err="1" smtClean="0">
                <a:solidFill>
                  <a:schemeClr val="accent2"/>
                </a:solidFill>
              </a:rPr>
              <a:t>anthropos</a:t>
            </a:r>
            <a:r>
              <a:rPr lang="en-US" sz="2400" dirty="0" smtClean="0">
                <a:solidFill>
                  <a:schemeClr val="accent2"/>
                </a:solidFill>
              </a:rPr>
              <a:t>' (meaning human), and '</a:t>
            </a:r>
            <a:r>
              <a:rPr lang="en-US" sz="2400" dirty="0" err="1" smtClean="0">
                <a:solidFill>
                  <a:schemeClr val="accent2"/>
                </a:solidFill>
              </a:rPr>
              <a:t>metron</a:t>
            </a:r>
            <a:r>
              <a:rPr lang="en-US" sz="2400" dirty="0" smtClean="0">
                <a:solidFill>
                  <a:schemeClr val="accent2"/>
                </a:solidFill>
              </a:rPr>
              <a:t>' (meaning measure).</a:t>
            </a:r>
          </a:p>
          <a:p>
            <a:pPr algn="just"/>
            <a:r>
              <a:rPr lang="en-US" sz="2400" dirty="0" smtClean="0">
                <a:solidFill>
                  <a:schemeClr val="accent2"/>
                </a:solidFill>
              </a:rPr>
              <a:t>Anthropometry influences a wide range of industries, processes, services and products and has a considerable importance in optimizing the design of buildings.</a:t>
            </a:r>
          </a:p>
          <a:p>
            <a:pPr algn="just"/>
            <a:r>
              <a:rPr lang="en-US" sz="2400" dirty="0" smtClean="0">
                <a:solidFill>
                  <a:schemeClr val="accent2"/>
                </a:solidFill>
              </a:rPr>
              <a:t>Human dimensions and capabilities are paramount in determining a building's dimensions and overall design. The underlying principle of anthropometrics is that building designs should adapt to suit the human body, rather than people having to adapt to suit the buildings.</a:t>
            </a:r>
          </a:p>
          <a:p>
            <a:pPr algn="just"/>
            <a:endParaRPr lang="en-US" sz="2400" dirty="0" smtClean="0">
              <a:solidFill>
                <a:schemeClr val="accent2"/>
              </a:solidFill>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Areas/types of Anthropometry</a:t>
            </a:r>
            <a:endParaRPr lang="en-US" b="1" dirty="0"/>
          </a:p>
        </p:txBody>
      </p:sp>
      <p:sp>
        <p:nvSpPr>
          <p:cNvPr id="3" name="Content Placeholder 2"/>
          <p:cNvSpPr>
            <a:spLocks noGrp="1"/>
          </p:cNvSpPr>
          <p:nvPr>
            <p:ph sz="quarter" idx="1"/>
          </p:nvPr>
        </p:nvSpPr>
        <p:spPr>
          <a:xfrm>
            <a:off x="609600" y="1539240"/>
            <a:ext cx="10972800" cy="4617720"/>
          </a:xfrm>
        </p:spPr>
        <p:txBody>
          <a:bodyPr>
            <a:normAutofit/>
          </a:bodyPr>
          <a:lstStyle/>
          <a:p>
            <a:pPr algn="just"/>
            <a:r>
              <a:rPr lang="en-US" sz="2800" dirty="0" smtClean="0">
                <a:solidFill>
                  <a:schemeClr val="accent2"/>
                </a:solidFill>
              </a:rPr>
              <a:t>There are two basic areas of anthropometry:</a:t>
            </a:r>
          </a:p>
          <a:p>
            <a:pPr marL="514350" indent="-514350" algn="just">
              <a:lnSpc>
                <a:spcPct val="150000"/>
              </a:lnSpc>
              <a:buNone/>
            </a:pPr>
            <a:r>
              <a:rPr lang="en-US" sz="2800" dirty="0" smtClean="0">
                <a:solidFill>
                  <a:schemeClr val="accent2"/>
                </a:solidFill>
              </a:rPr>
              <a:t>		</a:t>
            </a:r>
            <a:r>
              <a:rPr lang="en-US" sz="2800" dirty="0" smtClean="0">
                <a:solidFill>
                  <a:srgbClr val="00B050"/>
                </a:solidFill>
              </a:rPr>
              <a:t>1. </a:t>
            </a:r>
            <a:r>
              <a:rPr lang="en-US" sz="2800" dirty="0" smtClean="0">
                <a:solidFill>
                  <a:schemeClr val="accent2"/>
                </a:solidFill>
              </a:rPr>
              <a:t>Structural anthropometry</a:t>
            </a:r>
          </a:p>
          <a:p>
            <a:pPr marL="514350" indent="-514350" algn="just">
              <a:lnSpc>
                <a:spcPct val="150000"/>
              </a:lnSpc>
              <a:buNone/>
            </a:pPr>
            <a:r>
              <a:rPr lang="en-US" sz="2800" dirty="0" smtClean="0">
                <a:solidFill>
                  <a:schemeClr val="accent2"/>
                </a:solidFill>
              </a:rPr>
              <a:t>		</a:t>
            </a:r>
            <a:r>
              <a:rPr lang="en-US" sz="2800" dirty="0" smtClean="0">
                <a:solidFill>
                  <a:srgbClr val="00B050"/>
                </a:solidFill>
              </a:rPr>
              <a:t>2. </a:t>
            </a:r>
            <a:r>
              <a:rPr lang="en-US" sz="2800" dirty="0" smtClean="0">
                <a:solidFill>
                  <a:schemeClr val="accent2"/>
                </a:solidFill>
              </a:rPr>
              <a:t>Functional anthropometry</a:t>
            </a:r>
          </a:p>
          <a:p>
            <a:pPr>
              <a:buNone/>
            </a:pPr>
            <a:endParaRPr 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Structural Anthropometry</a:t>
            </a:r>
            <a:endParaRPr lang="en-US" b="1" dirty="0"/>
          </a:p>
        </p:txBody>
      </p:sp>
      <p:sp>
        <p:nvSpPr>
          <p:cNvPr id="3" name="Content Placeholder 2"/>
          <p:cNvSpPr>
            <a:spLocks noGrp="1"/>
          </p:cNvSpPr>
          <p:nvPr>
            <p:ph sz="quarter" idx="1"/>
          </p:nvPr>
        </p:nvSpPr>
        <p:spPr>
          <a:xfrm>
            <a:off x="609600" y="1478280"/>
            <a:ext cx="10972800" cy="4678680"/>
          </a:xfrm>
        </p:spPr>
        <p:txBody>
          <a:bodyPr>
            <a:normAutofit/>
          </a:bodyPr>
          <a:lstStyle/>
          <a:p>
            <a:pPr algn="just"/>
            <a:r>
              <a:rPr lang="en-US" sz="2800" dirty="0" smtClean="0">
                <a:solidFill>
                  <a:schemeClr val="accent2"/>
                </a:solidFill>
              </a:rPr>
              <a:t>Structural Anthropometry (often called as Static Anthropometry) – deals with simple dimensions of the stationary human being.</a:t>
            </a:r>
          </a:p>
          <a:p>
            <a:pPr algn="just"/>
            <a:r>
              <a:rPr lang="en-US" sz="2800" dirty="0" smtClean="0">
                <a:solidFill>
                  <a:schemeClr val="accent2"/>
                </a:solidFill>
              </a:rPr>
              <a:t>It is the measurement of body sizes at rest and when using devices such as chairs, tables, beds, mobility devices, and so on.</a:t>
            </a:r>
          </a:p>
          <a:p>
            <a:pPr algn="just"/>
            <a:r>
              <a:rPr lang="en-US" sz="2800" dirty="0" smtClean="0">
                <a:solidFill>
                  <a:schemeClr val="accent2"/>
                </a:solidFill>
              </a:rPr>
              <a:t>Examples of static anthropometry includes weight, stature and the lengths, breadths, depths and circumferences of particular body structures. </a:t>
            </a:r>
          </a:p>
          <a:p>
            <a:endParaRPr lang="en-US"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Structural Anthropometry</a:t>
            </a:r>
            <a:endParaRPr lang="en-US" b="1" dirty="0"/>
          </a:p>
        </p:txBody>
      </p:sp>
      <p:pic>
        <p:nvPicPr>
          <p:cNvPr id="1026" name="Picture 2"/>
          <p:cNvPicPr>
            <a:picLocks noGrp="1" noChangeAspect="1" noChangeArrowheads="1"/>
          </p:cNvPicPr>
          <p:nvPr>
            <p:ph sz="quarter" idx="1"/>
          </p:nvPr>
        </p:nvPicPr>
        <p:blipFill>
          <a:blip r:embed="rId2" cstate="print"/>
          <a:srcRect l="443" t="578" r="1628"/>
          <a:stretch>
            <a:fillRect/>
          </a:stretch>
        </p:blipFill>
        <p:spPr bwMode="auto">
          <a:xfrm>
            <a:off x="2941320" y="1173480"/>
            <a:ext cx="5638800" cy="5242560"/>
          </a:xfrm>
          <a:prstGeom prst="rect">
            <a:avLst/>
          </a:prstGeom>
          <a:noFill/>
          <a:ln w="9525">
            <a:noFill/>
            <a:miter lim="800000"/>
            <a:headEnd/>
            <a:tailEnd/>
          </a:ln>
        </p:spPr>
      </p:pic>
      <p:sp>
        <p:nvSpPr>
          <p:cNvPr id="5" name="Rectangle 4"/>
          <p:cNvSpPr/>
          <p:nvPr/>
        </p:nvSpPr>
        <p:spPr>
          <a:xfrm>
            <a:off x="3017520" y="1219200"/>
            <a:ext cx="853440" cy="32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Functional Anthropometry</a:t>
            </a:r>
            <a:endParaRPr lang="en-US" b="1" dirty="0"/>
          </a:p>
        </p:txBody>
      </p:sp>
      <p:sp>
        <p:nvSpPr>
          <p:cNvPr id="3" name="Content Placeholder 2"/>
          <p:cNvSpPr>
            <a:spLocks noGrp="1"/>
          </p:cNvSpPr>
          <p:nvPr>
            <p:ph sz="quarter" idx="1"/>
          </p:nvPr>
        </p:nvSpPr>
        <p:spPr>
          <a:xfrm>
            <a:off x="609600" y="1524000"/>
            <a:ext cx="10972800" cy="4632960"/>
          </a:xfrm>
        </p:spPr>
        <p:txBody>
          <a:bodyPr>
            <a:normAutofit/>
          </a:bodyPr>
          <a:lstStyle/>
          <a:p>
            <a:pPr algn="just"/>
            <a:r>
              <a:rPr lang="en-US" sz="2800" dirty="0" smtClean="0">
                <a:solidFill>
                  <a:schemeClr val="accent2"/>
                </a:solidFill>
              </a:rPr>
              <a:t>Functional Anthropometry also known as Dynamic Anthropometry  deals with compound measurements of the moving human being. e.g. Reach and the angular ranges of various joints.</a:t>
            </a:r>
          </a:p>
          <a:p>
            <a:pPr algn="just"/>
            <a:r>
              <a:rPr lang="en-US" sz="2800" dirty="0" smtClean="0">
                <a:solidFill>
                  <a:schemeClr val="accent2"/>
                </a:solidFill>
              </a:rPr>
              <a:t>Functional anthropometry is the measurement of abilities related to the completion of tasks, such as reaching, maneuvering and motion, and other aspects of space and equipment use.</a:t>
            </a:r>
          </a:p>
          <a:p>
            <a:pPr algn="just"/>
            <a:r>
              <a:rPr lang="en-US" sz="2800" dirty="0" smtClean="0">
                <a:solidFill>
                  <a:schemeClr val="accent2"/>
                </a:solidFill>
              </a:rPr>
              <a:t>It includes each and the angular ranges of various joints.</a:t>
            </a:r>
          </a:p>
          <a:p>
            <a:endParaRPr lang="en-US" dirty="0"/>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826</TotalTime>
  <Words>277</Words>
  <Application>Microsoft Office PowerPoint</Application>
  <PresentationFormat>Custom</PresentationFormat>
  <Paragraphs>50</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 LECTURE # 4  Monotype Housing &amp; Anthropometrics</vt:lpstr>
      <vt:lpstr>Monotype Housing/studio apartment</vt:lpstr>
      <vt:lpstr>Guidelines for designing a Studio Apartment</vt:lpstr>
      <vt:lpstr>Requirements/ Spaces of a Studio Apartment</vt:lpstr>
      <vt:lpstr>What is meant by Anthropometrics?</vt:lpstr>
      <vt:lpstr>Areas/types of Anthropometry</vt:lpstr>
      <vt:lpstr>Structural Anthropometry</vt:lpstr>
      <vt:lpstr>Structural Anthropometry</vt:lpstr>
      <vt:lpstr>Functional Anthropometry</vt:lpstr>
      <vt:lpstr>Functional Anthropometry</vt:lpstr>
      <vt:lpstr>Importance of Anthropometry in Building Design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Amna</dc:creator>
  <cp:lastModifiedBy>AJ</cp:lastModifiedBy>
  <cp:revision>39</cp:revision>
  <dcterms:created xsi:type="dcterms:W3CDTF">2014-08-26T16:01:44Z</dcterms:created>
  <dcterms:modified xsi:type="dcterms:W3CDTF">2019-10-29T17:43:43Z</dcterms:modified>
</cp:coreProperties>
</file>